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8" r:id="rId6"/>
    <p:sldId id="274" r:id="rId7"/>
    <p:sldId id="275" r:id="rId8"/>
    <p:sldId id="276" r:id="rId9"/>
    <p:sldId id="277" r:id="rId10"/>
    <p:sldId id="260" r:id="rId11"/>
    <p:sldId id="261" r:id="rId12"/>
    <p:sldId id="262" r:id="rId13"/>
    <p:sldId id="278" r:id="rId14"/>
    <p:sldId id="279" r:id="rId15"/>
    <p:sldId id="280" r:id="rId16"/>
    <p:sldId id="281" r:id="rId17"/>
    <p:sldId id="282" r:id="rId18"/>
    <p:sldId id="283" r:id="rId19"/>
    <p:sldId id="273" r:id="rId20"/>
    <p:sldId id="263" r:id="rId21"/>
    <p:sldId id="285" r:id="rId22"/>
    <p:sldId id="286" r:id="rId23"/>
    <p:sldId id="287" r:id="rId24"/>
    <p:sldId id="264" r:id="rId25"/>
    <p:sldId id="271" r:id="rId26"/>
    <p:sldId id="265" r:id="rId27"/>
    <p:sldId id="270" r:id="rId28"/>
    <p:sldId id="272" r:id="rId29"/>
    <p:sldId id="266" r:id="rId30"/>
    <p:sldId id="267" r:id="rId3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CCEC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4660"/>
  </p:normalViewPr>
  <p:slideViewPr>
    <p:cSldViewPr>
      <p:cViewPr varScale="1">
        <p:scale>
          <a:sx n="69" d="100"/>
          <a:sy n="69" d="100"/>
        </p:scale>
        <p:origin x="-3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254490-1DE1-4E45-A3B7-41DB8FC94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34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6F53-1F49-4B80-8A64-28356C501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EA1A3-3759-4BC7-9239-11948AA45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4964E-3AC9-4561-BF17-5873F8A0F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422FB-7836-43A5-B384-A03B8F7D4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134CF-65E4-4FBA-A657-54795CE15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9BA10-CE0E-4198-A184-A546FA554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4284B-531F-4DFD-BCEF-63C97D287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BCBD9-185C-4642-9A56-24955065B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81D7D-86BF-4C2C-93D2-DF70C93B0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5266B-57AD-4316-8895-ADBA3772E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E917D-EBE0-4151-9DF1-A4483FF93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246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6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6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24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55421F5-2D49-4097-B098-A8C0C3234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24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2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2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2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8" grpId="0"/>
      <p:bldP spid="62479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247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247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247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247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247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38200"/>
            <a:ext cx="8458200" cy="2209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000" smtClean="0"/>
              <a:t>Hinduism</a:t>
            </a:r>
            <a:br>
              <a:rPr lang="en-US" sz="6000" smtClean="0"/>
            </a:br>
            <a:r>
              <a:rPr lang="en-US" sz="6000" smtClean="0"/>
              <a:t>and </a:t>
            </a:r>
            <a:br>
              <a:rPr lang="en-US" sz="6000" smtClean="0"/>
            </a:br>
            <a:r>
              <a:rPr lang="en-US" sz="6000" smtClean="0"/>
              <a:t>Buddhism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781800" cy="1752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/>
              <a:t>How are they </a:t>
            </a:r>
            <a:r>
              <a:rPr lang="en-US" u="sng" smtClean="0"/>
              <a:t>Similar </a:t>
            </a:r>
          </a:p>
          <a:p>
            <a:pPr algn="ctr" eaLnBrk="1" hangingPunct="1">
              <a:defRPr/>
            </a:pPr>
            <a:r>
              <a:rPr lang="en-US" smtClean="0"/>
              <a:t>And</a:t>
            </a:r>
          </a:p>
          <a:p>
            <a:pPr algn="ctr" eaLnBrk="1" hangingPunct="1">
              <a:defRPr/>
            </a:pPr>
            <a:r>
              <a:rPr lang="en-US" smtClean="0"/>
              <a:t>How are they </a:t>
            </a:r>
            <a:r>
              <a:rPr lang="en-US" u="sng" smtClean="0"/>
              <a:t>Different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Hinduism:  Karma &amp; Reincarnation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Karma</a:t>
            </a:r>
            <a:r>
              <a:rPr lang="en-US" dirty="0" smtClean="0"/>
              <a:t>:  is the accumulated sum of ones good and bad deeds.</a:t>
            </a:r>
          </a:p>
          <a:p>
            <a:pPr eaLnBrk="1" hangingPunct="1">
              <a:defRPr/>
            </a:pPr>
            <a:r>
              <a:rPr lang="en-US" dirty="0" smtClean="0"/>
              <a:t>Determines how one will live in his/her next life.</a:t>
            </a:r>
          </a:p>
          <a:p>
            <a:pPr eaLnBrk="1" hangingPunct="1">
              <a:defRPr/>
            </a:pPr>
            <a:r>
              <a:rPr lang="en-US" u="sng" dirty="0" smtClean="0"/>
              <a:t>Reincarnation</a:t>
            </a:r>
            <a:r>
              <a:rPr lang="en-US" dirty="0" smtClean="0"/>
              <a:t>:  through pure acts one can be reborn at a higher level.</a:t>
            </a:r>
          </a:p>
          <a:p>
            <a:pPr lvl="1" eaLnBrk="1" hangingPunct="1">
              <a:defRPr/>
            </a:pPr>
            <a:r>
              <a:rPr lang="en-US" dirty="0" smtClean="0"/>
              <a:t>Bad deeds cause a person to be reborn at a lower level such as an animal.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Hinduism: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1905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Each caste has its own </a:t>
            </a:r>
            <a:r>
              <a:rPr lang="en-US" u="sng" dirty="0" smtClean="0"/>
              <a:t>dharma</a:t>
            </a:r>
            <a:r>
              <a:rPr lang="en-US" dirty="0" smtClean="0"/>
              <a:t> =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duties and obligations.</a:t>
            </a:r>
          </a:p>
          <a:p>
            <a:pPr lvl="1" eaLnBrk="1" hangingPunct="1">
              <a:defRPr/>
            </a:pPr>
            <a:r>
              <a:rPr lang="en-US" dirty="0" smtClean="0"/>
              <a:t>The way things are- the rules that run the universe.</a:t>
            </a:r>
          </a:p>
          <a:p>
            <a:pPr eaLnBrk="1" hangingPunct="1">
              <a:defRPr/>
            </a:pPr>
            <a:r>
              <a:rPr lang="en-US" dirty="0" smtClean="0"/>
              <a:t>Hope to improve caste position for the next life by following dharma.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u="sn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Hinduism:  </a:t>
            </a:r>
            <a:br>
              <a:rPr lang="en-US" dirty="0" smtClean="0"/>
            </a:br>
            <a:r>
              <a:rPr lang="en-US" dirty="0" smtClean="0"/>
              <a:t>The Caste System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Castes in decreasing order:</a:t>
            </a:r>
          </a:p>
          <a:p>
            <a:pPr lvl="1" eaLnBrk="1" hangingPunct="1">
              <a:defRPr/>
            </a:pPr>
            <a:r>
              <a:rPr lang="en-US" dirty="0" smtClean="0"/>
              <a:t>Brahmins	= priests &amp; academics</a:t>
            </a:r>
          </a:p>
          <a:p>
            <a:pPr lvl="1" eaLnBrk="1" hangingPunct="1">
              <a:defRPr/>
            </a:pPr>
            <a:r>
              <a:rPr lang="en-US" dirty="0" err="1" smtClean="0"/>
              <a:t>Kshatriyas</a:t>
            </a:r>
            <a:r>
              <a:rPr lang="en-US" dirty="0" smtClean="0"/>
              <a:t>	= rulers &amp; military</a:t>
            </a:r>
          </a:p>
          <a:p>
            <a:pPr lvl="1" eaLnBrk="1" hangingPunct="1">
              <a:defRPr/>
            </a:pPr>
            <a:r>
              <a:rPr lang="en-US" dirty="0" err="1" smtClean="0"/>
              <a:t>Vaishyas</a:t>
            </a:r>
            <a:r>
              <a:rPr lang="en-US" dirty="0" smtClean="0"/>
              <a:t>	= farmers, landlords &amp;   					merchants</a:t>
            </a:r>
          </a:p>
          <a:p>
            <a:pPr lvl="1" eaLnBrk="1" hangingPunct="1">
              <a:defRPr/>
            </a:pPr>
            <a:r>
              <a:rPr lang="en-US" dirty="0" err="1" smtClean="0"/>
              <a:t>Sudras</a:t>
            </a:r>
            <a:r>
              <a:rPr lang="en-US" dirty="0" smtClean="0"/>
              <a:t>	= peasants, servants, and 					workers in non-polluting 				jobs</a:t>
            </a:r>
          </a:p>
          <a:p>
            <a:pPr lvl="1" eaLnBrk="1" hangingPunct="1">
              <a:defRPr/>
            </a:pPr>
            <a:r>
              <a:rPr lang="en-US" smtClean="0"/>
              <a:t>Dalits</a:t>
            </a:r>
            <a:r>
              <a:rPr lang="en-US" dirty="0" smtClean="0"/>
              <a:t>		= untouchables	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Brahmins at Prayer</a:t>
            </a:r>
            <a:endParaRPr lang="en-US" dirty="0"/>
          </a:p>
        </p:txBody>
      </p:sp>
      <p:pic>
        <p:nvPicPr>
          <p:cNvPr id="15363" name="Content Placeholder 3" descr="brahmins-at-prayer-ceyl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539875"/>
            <a:ext cx="7315200" cy="5197475"/>
          </a:xfr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127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Brahmins Studying</a:t>
            </a:r>
            <a:endParaRPr lang="en-US" dirty="0"/>
          </a:p>
        </p:txBody>
      </p:sp>
      <p:pic>
        <p:nvPicPr>
          <p:cNvPr id="16387" name="Content Placeholder 3" descr="brahmin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5500" y="1447800"/>
            <a:ext cx="7745413" cy="5410200"/>
          </a:xfr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50925"/>
          </a:xfrm>
        </p:spPr>
        <p:txBody>
          <a:bodyPr/>
          <a:lstStyle/>
          <a:p>
            <a:pPr algn="ctr">
              <a:defRPr/>
            </a:pPr>
            <a:r>
              <a:rPr lang="en-US" dirty="0" err="1" smtClean="0"/>
              <a:t>Kshatriyas</a:t>
            </a:r>
            <a:endParaRPr lang="en-US" dirty="0"/>
          </a:p>
        </p:txBody>
      </p:sp>
      <p:pic>
        <p:nvPicPr>
          <p:cNvPr id="17411" name="Content Placeholder 4" descr="kshatriy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35113" y="1371600"/>
            <a:ext cx="6389687" cy="5486400"/>
          </a:xfrm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Vaishyas</a:t>
            </a:r>
            <a:endParaRPr lang="en-US" dirty="0"/>
          </a:p>
        </p:txBody>
      </p:sp>
      <p:pic>
        <p:nvPicPr>
          <p:cNvPr id="18435" name="Content Placeholder 3" descr="vaishyaw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552575"/>
            <a:ext cx="5553075" cy="4511675"/>
          </a:xfr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50925"/>
          </a:xfrm>
        </p:spPr>
        <p:txBody>
          <a:bodyPr/>
          <a:lstStyle/>
          <a:p>
            <a:pPr algn="ctr">
              <a:defRPr/>
            </a:pPr>
            <a:r>
              <a:rPr lang="en-US" dirty="0" err="1" smtClean="0"/>
              <a:t>Sudras</a:t>
            </a:r>
            <a:endParaRPr lang="en-US" dirty="0"/>
          </a:p>
        </p:txBody>
      </p:sp>
      <p:pic>
        <p:nvPicPr>
          <p:cNvPr id="19459" name="Content Placeholder 3" descr="sudr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19400" y="1239838"/>
            <a:ext cx="3657600" cy="5648325"/>
          </a:xfr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Dalit</a:t>
            </a:r>
            <a:endParaRPr lang="en-US" dirty="0"/>
          </a:p>
        </p:txBody>
      </p:sp>
      <p:pic>
        <p:nvPicPr>
          <p:cNvPr id="20483" name="Content Placeholder 3" descr="dalit-quo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1625600"/>
            <a:ext cx="6477000" cy="4870450"/>
          </a:xfrm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838200"/>
            <a:ext cx="82296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 Hinduism: </a:t>
            </a:r>
            <a:r>
              <a:rPr lang="en-US" sz="4800" dirty="0" smtClean="0"/>
              <a:t>sacred texts</a:t>
            </a:r>
            <a:br>
              <a:rPr lang="en-US" sz="4800" dirty="0" smtClean="0"/>
            </a:br>
            <a:r>
              <a:rPr lang="en-US" sz="2800" dirty="0" smtClean="0"/>
              <a:t>Contain hymns and rituals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dirty="0" smtClean="0"/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2936875"/>
            <a:ext cx="4040188" cy="639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/>
              <a:t>	</a:t>
            </a:r>
            <a:endParaRPr lang="en-US" sz="3500" dirty="0" smtClean="0"/>
          </a:p>
          <a:p>
            <a:pPr algn="ctr" eaLnBrk="1" hangingPunct="1">
              <a:defRPr/>
            </a:pPr>
            <a:r>
              <a:rPr lang="en-US" sz="3200" dirty="0" smtClean="0"/>
              <a:t>Vedas</a:t>
            </a:r>
          </a:p>
        </p:txBody>
      </p:sp>
      <p:pic>
        <p:nvPicPr>
          <p:cNvPr id="21508" name="Content Placeholder 10" descr="vedas%201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7338" y="3652838"/>
            <a:ext cx="4284662" cy="25193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102225" y="1973263"/>
            <a:ext cx="4041775" cy="639762"/>
          </a:xfrm>
        </p:spPr>
        <p:txBody>
          <a:bodyPr/>
          <a:lstStyle/>
          <a:p>
            <a:pPr algn="ctr">
              <a:defRPr/>
            </a:pPr>
            <a:r>
              <a:rPr lang="en-US" sz="3200" dirty="0" smtClean="0"/>
              <a:t>Upanishads</a:t>
            </a:r>
            <a:endParaRPr lang="en-US" sz="3200" dirty="0"/>
          </a:p>
        </p:txBody>
      </p:sp>
      <p:pic>
        <p:nvPicPr>
          <p:cNvPr id="21510" name="Content Placeholder 11" descr="upanishad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59438" y="2800350"/>
            <a:ext cx="2798762" cy="37528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Hinduism:  Main Ideas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Started in India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No founder and no church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Not just a religion, but a social structure.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Intertwined with all aspects of life.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Embraced the caste system.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Buddhism:  Main Ideas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Started in Tibet and spread to China.</a:t>
            </a:r>
          </a:p>
          <a:p>
            <a:pPr eaLnBrk="1" hangingPunct="1">
              <a:defRPr/>
            </a:pPr>
            <a:r>
              <a:rPr lang="en-US" dirty="0" smtClean="0"/>
              <a:t>Gautama also known as Buddha or “Enlightened One.”</a:t>
            </a:r>
          </a:p>
          <a:p>
            <a:pPr eaLnBrk="1" hangingPunct="1">
              <a:defRPr/>
            </a:pPr>
            <a:r>
              <a:rPr lang="en-US" dirty="0" smtClean="0"/>
              <a:t>Do not have any gods.</a:t>
            </a:r>
          </a:p>
          <a:p>
            <a:pPr eaLnBrk="1" hangingPunct="1">
              <a:defRPr/>
            </a:pPr>
            <a:r>
              <a:rPr lang="en-US" dirty="0" smtClean="0"/>
              <a:t>Priests were/are not necessary.</a:t>
            </a:r>
          </a:p>
          <a:p>
            <a:pPr lvl="1" eaLnBrk="1" hangingPunct="1">
              <a:defRPr/>
            </a:pPr>
            <a:r>
              <a:rPr lang="en-US" dirty="0" smtClean="0"/>
              <a:t>Buddha was a teacher.</a:t>
            </a:r>
          </a:p>
          <a:p>
            <a:pPr eaLnBrk="1" hangingPunct="1">
              <a:defRPr/>
            </a:pPr>
            <a:r>
              <a:rPr lang="en-US" dirty="0" smtClean="0"/>
              <a:t>Rejected the caste system.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Buddha</a:t>
            </a:r>
            <a:endParaRPr lang="en-US" dirty="0"/>
          </a:p>
        </p:txBody>
      </p:sp>
      <p:pic>
        <p:nvPicPr>
          <p:cNvPr id="23555" name="Content Placeholder 3" descr="stone buddh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524000"/>
            <a:ext cx="4762500" cy="4557713"/>
          </a:xfrm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Content Placeholder 3" descr="buddha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76200"/>
            <a:ext cx="5275263" cy="6686550"/>
          </a:xfrm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Content Placeholder 3" descr="buddha-nigh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92088"/>
            <a:ext cx="9144000" cy="6284912"/>
          </a:xfrm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Buddhism:  Gautama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16764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Left his wife, child and luxurious lifestyle in order to seek truth.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He was determined to find a path to the state of </a:t>
            </a:r>
            <a:r>
              <a:rPr lang="en-US" u="sng" dirty="0" smtClean="0"/>
              <a:t>Nirvana</a:t>
            </a:r>
            <a:r>
              <a:rPr lang="en-US" dirty="0" smtClean="0"/>
              <a:t> (a state of liberation and freedom from suffering). </a:t>
            </a:r>
          </a:p>
          <a:p>
            <a:pPr lvl="1" eaLnBrk="1" hangingPunct="1">
              <a:defRPr/>
            </a:pPr>
            <a:r>
              <a:rPr lang="en-US" dirty="0" smtClean="0"/>
              <a:t>A state of wanting nothing.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Buddhism:  Attaining Enlightenment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One night (535 BC), while sitting under a </a:t>
            </a:r>
            <a:r>
              <a:rPr lang="en-US" dirty="0" err="1" smtClean="0"/>
              <a:t>ficus</a:t>
            </a:r>
            <a:r>
              <a:rPr lang="en-US" dirty="0" smtClean="0"/>
              <a:t> tree he experienced a major break- through.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Recalled all of his previous reincarnations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Saw how good and bad deeds lead to reincarnations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Learned that he had attained </a:t>
            </a:r>
            <a:r>
              <a:rPr lang="en-US" u="sng" dirty="0" smtClean="0"/>
              <a:t>Nirvana</a:t>
            </a:r>
            <a:r>
              <a:rPr lang="en-US" dirty="0" smtClean="0"/>
              <a:t> and would never be reincarnated in a future life.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u="sng" dirty="0" smtClean="0"/>
              <a:t>He had reached enlightenment!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Buddhism:  Buddha’s teachings:</a:t>
            </a: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905000"/>
            <a:ext cx="8540750" cy="46482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b="1" smtClean="0"/>
              <a:t>The Four Noble Truths: </a:t>
            </a:r>
            <a:r>
              <a:rPr lang="en-US" smtClean="0"/>
              <a:t>(what he learned under the tree)</a:t>
            </a:r>
            <a:endParaRPr lang="en-US" b="1" smtClean="0"/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Suffering is universal.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The cause of suffering is desire.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The only way to end suffering is to stop desire.  </a:t>
            </a:r>
          </a:p>
          <a:p>
            <a:pPr marL="1371600" lvl="2" indent="-457200" eaLnBrk="1" hangingPunct="1">
              <a:defRPr/>
            </a:pPr>
            <a:r>
              <a:rPr lang="en-US" sz="2800" smtClean="0"/>
              <a:t>Achieving </a:t>
            </a:r>
            <a:r>
              <a:rPr lang="en-US" sz="2800" u="sng" smtClean="0"/>
              <a:t>Nirvana</a:t>
            </a:r>
            <a:r>
              <a:rPr lang="en-US" sz="2800" smtClean="0"/>
              <a:t>:  the condition of wanting nothing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The Eightfold Path leads to the end of desire.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Buddhism:  Eightfold Path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Practical guide for right conduct.</a:t>
            </a:r>
          </a:p>
          <a:p>
            <a:pPr eaLnBrk="1" hangingPunct="1">
              <a:defRPr/>
            </a:pPr>
            <a:r>
              <a:rPr lang="en-US" smtClean="0"/>
              <a:t>Stressed understanding of the cause of suffering, compassion for all creatures, kindness, and truthfulness.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Buddhism:  Eightfold Path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smtClean="0"/>
              <a:t>Understanding of the Four Noble Truths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smtClean="0"/>
              <a:t>Thinking:  following the right path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smtClean="0"/>
              <a:t>Speech:  no lying, criticism, gossip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smtClean="0"/>
              <a:t>Conduct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smtClean="0"/>
              <a:t>Livelihood:  don’t harm others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smtClean="0"/>
              <a:t>Effort:  good thoughts/ not evil thoughts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smtClean="0"/>
              <a:t>Become aware of your body, mind &amp; feelings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smtClean="0"/>
              <a:t>Concentration:  meditate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Similarities </a:t>
            </a:r>
          </a:p>
        </p:txBody>
      </p:sp>
      <p:sp>
        <p:nvSpPr>
          <p:cNvPr id="73733" name="Rectangle 5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 u="sng" smtClean="0"/>
              <a:t>Hinduism</a:t>
            </a:r>
          </a:p>
          <a:p>
            <a:pPr eaLnBrk="1" hangingPunct="1">
              <a:defRPr/>
            </a:pPr>
            <a:r>
              <a:rPr lang="en-US" smtClean="0"/>
              <a:t>Karma</a:t>
            </a:r>
          </a:p>
          <a:p>
            <a:pPr eaLnBrk="1" hangingPunct="1">
              <a:defRPr/>
            </a:pPr>
            <a:r>
              <a:rPr lang="en-US" smtClean="0"/>
              <a:t>Reincarnation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Salvation was achieved when one escaped the body.</a:t>
            </a:r>
          </a:p>
        </p:txBody>
      </p:sp>
      <p:sp>
        <p:nvSpPr>
          <p:cNvPr id="73734" name="Rectangle 6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 u="sng" smtClean="0"/>
              <a:t>Buddhism</a:t>
            </a:r>
          </a:p>
          <a:p>
            <a:pPr eaLnBrk="1" hangingPunct="1">
              <a:defRPr/>
            </a:pPr>
            <a:r>
              <a:rPr lang="en-US" smtClean="0"/>
              <a:t>Karma</a:t>
            </a:r>
          </a:p>
          <a:p>
            <a:pPr eaLnBrk="1" hangingPunct="1">
              <a:defRPr/>
            </a:pPr>
            <a:r>
              <a:rPr lang="en-US" smtClean="0"/>
              <a:t>Reincarnation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Salvation was achieved when one escaped the body.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33" grpId="0"/>
      <p:bldP spid="737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Hinduism: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447800"/>
            <a:ext cx="854075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u="sng" dirty="0" smtClean="0">
                <a:cs typeface="Times New Roman" charset="0"/>
              </a:rPr>
              <a:t>CASTE SYSTEM</a:t>
            </a:r>
            <a:endParaRPr lang="en-US" sz="28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charset="0"/>
              </a:rPr>
              <a:t>	Indian society developed into a complex system based on class.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charset="0"/>
              </a:rPr>
              <a:t>	Castes are based on the idea that there are separate, different kinds of humans.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charset="0"/>
              </a:rPr>
              <a:t>	Higher-caste people considered themselves purer and closer to “</a:t>
            </a:r>
            <a:r>
              <a:rPr lang="en-US" sz="2800" dirty="0" err="1" smtClean="0">
                <a:cs typeface="Times New Roman" charset="0"/>
              </a:rPr>
              <a:t>moksha</a:t>
            </a:r>
            <a:r>
              <a:rPr lang="en-US" sz="2800" dirty="0" smtClean="0">
                <a:cs typeface="Times New Roman" charset="0"/>
              </a:rPr>
              <a:t>.”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Differences</a:t>
            </a:r>
          </a:p>
        </p:txBody>
      </p:sp>
      <p:sp>
        <p:nvSpPr>
          <p:cNvPr id="75780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u="sng" smtClean="0"/>
              <a:t>Hinduism</a:t>
            </a:r>
          </a:p>
          <a:p>
            <a:pPr eaLnBrk="1" hangingPunct="1">
              <a:defRPr/>
            </a:pPr>
            <a:r>
              <a:rPr lang="en-US" sz="3200" smtClean="0"/>
              <a:t>No founder</a:t>
            </a:r>
          </a:p>
          <a:p>
            <a:pPr eaLnBrk="1" hangingPunct="1">
              <a:defRPr/>
            </a:pPr>
            <a:r>
              <a:rPr lang="en-US" sz="3200" smtClean="0"/>
              <a:t>Many gods</a:t>
            </a:r>
          </a:p>
          <a:p>
            <a:pPr eaLnBrk="1" hangingPunct="1">
              <a:defRPr/>
            </a:pPr>
            <a:r>
              <a:rPr lang="en-US" sz="3200" smtClean="0"/>
              <a:t>Had priests</a:t>
            </a:r>
          </a:p>
          <a:p>
            <a:pPr eaLnBrk="1" hangingPunct="1">
              <a:defRPr/>
            </a:pPr>
            <a:r>
              <a:rPr lang="en-US" sz="3200" smtClean="0"/>
              <a:t>Had caste system</a:t>
            </a:r>
          </a:p>
        </p:txBody>
      </p:sp>
      <p:sp>
        <p:nvSpPr>
          <p:cNvPr id="75781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u="sng" dirty="0" smtClean="0"/>
              <a:t>Buddhism</a:t>
            </a:r>
          </a:p>
          <a:p>
            <a:pPr eaLnBrk="1" hangingPunct="1">
              <a:defRPr/>
            </a:pPr>
            <a:r>
              <a:rPr lang="en-US" sz="3200" dirty="0" smtClean="0"/>
              <a:t>Buddha (teacher)</a:t>
            </a:r>
          </a:p>
          <a:p>
            <a:pPr eaLnBrk="1" hangingPunct="1">
              <a:defRPr/>
            </a:pPr>
            <a:r>
              <a:rPr lang="en-US" sz="3200" dirty="0" smtClean="0"/>
              <a:t>No gods</a:t>
            </a:r>
          </a:p>
          <a:p>
            <a:pPr eaLnBrk="1" hangingPunct="1">
              <a:defRPr/>
            </a:pPr>
            <a:r>
              <a:rPr lang="en-US" sz="3200" dirty="0" smtClean="0"/>
              <a:t>Can seek Nirvana on your own</a:t>
            </a:r>
          </a:p>
          <a:p>
            <a:pPr eaLnBrk="1" hangingPunct="1">
              <a:defRPr/>
            </a:pPr>
            <a:r>
              <a:rPr lang="en-US" sz="3200" dirty="0" smtClean="0"/>
              <a:t>No caste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Hinduism: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219200"/>
            <a:ext cx="9144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u="sng" dirty="0" smtClean="0">
                <a:latin typeface="Arial Unicode MS" pitchFamily="34" charset="-128"/>
                <a:cs typeface="Times New Roman" charset="0"/>
              </a:rPr>
              <a:t>CASTE RULES</a:t>
            </a:r>
            <a:endParaRPr lang="en-US" sz="2400" dirty="0" smtClean="0">
              <a:latin typeface="Arial Unicode MS" pitchFamily="34" charset="-128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 Unicode MS" pitchFamily="34" charset="-128"/>
                <a:cs typeface="Times New Roman" charset="0"/>
              </a:rPr>
              <a:t>	1.  Higher castes would become spiritually unclean if  they had contact with lower castes.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latin typeface="Arial Unicode MS" pitchFamily="34" charset="-128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 Unicode MS" pitchFamily="34" charset="-128"/>
                <a:cs typeface="Times New Roman" charset="0"/>
              </a:rPr>
              <a:t>   2. Must marry from your same caste.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latin typeface="Arial Unicode MS" pitchFamily="34" charset="-128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 Unicode MS" pitchFamily="34" charset="-128"/>
                <a:cs typeface="Times New Roman" charset="0"/>
              </a:rPr>
              <a:t>   3. Occupations had their own castes and these were determined at birth.  </a:t>
            </a:r>
            <a:r>
              <a:rPr lang="en-US" sz="2000" dirty="0" smtClean="0">
                <a:latin typeface="Arial Unicode MS" pitchFamily="34" charset="-128"/>
                <a:cs typeface="Times New Roman" charset="0"/>
              </a:rPr>
              <a:t>(Brahmin became cooks because they were the highest caste)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Arial Unicode MS" pitchFamily="34" charset="-128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 Unicode MS" pitchFamily="34" charset="-128"/>
                <a:cs typeface="Times New Roman" charset="0"/>
              </a:rPr>
              <a:t>    4. Each caste had its own council that enforced caste rules.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latin typeface="Arial Unicode MS" pitchFamily="34" charset="-128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 Unicode MS" pitchFamily="34" charset="-128"/>
                <a:cs typeface="Times New Roman" charset="0"/>
              </a:rPr>
              <a:t> 5. The caste system was deeply imbedded in law, custom and religious tradition, and the lower-caste (untouchables) accepted the view of their own unworthiness.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imes New Roman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Hinduism:  Beliefs 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90600" y="1981200"/>
            <a:ext cx="70866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Each (god) is part of a supreme force called </a:t>
            </a:r>
            <a:r>
              <a:rPr lang="en-US" sz="2800" u="sng" dirty="0" smtClean="0"/>
              <a:t>Brahman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Brahman is a “triad”– one god w/ 3 persons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Brahma	= creator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Vishnu	= preserver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Shiva	= destroyer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Every person has an essential self, 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		</a:t>
            </a:r>
            <a:r>
              <a:rPr lang="en-US" sz="2800" b="1" u="sng" dirty="0" smtClean="0"/>
              <a:t>Atman</a:t>
            </a:r>
            <a:r>
              <a:rPr lang="en-US" sz="2800" dirty="0" smtClean="0"/>
              <a:t>.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 smtClean="0"/>
              <a:t>Another name for the soul.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200" b="1" u="sng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900" dirty="0" smtClean="0"/>
              <a:t>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Brahma</a:t>
            </a:r>
            <a:endParaRPr lang="en-US" dirty="0"/>
          </a:p>
        </p:txBody>
      </p:sp>
      <p:pic>
        <p:nvPicPr>
          <p:cNvPr id="8195" name="Content Placeholder 8" descr="lakshmi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1524000"/>
            <a:ext cx="3886200" cy="5056188"/>
          </a:xfr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746125"/>
          </a:xfrm>
        </p:spPr>
        <p:txBody>
          <a:bodyPr/>
          <a:lstStyle/>
          <a:p>
            <a:pPr algn="ctr">
              <a:defRPr/>
            </a:pPr>
            <a:r>
              <a:rPr lang="en-US" sz="3600" dirty="0" smtClean="0"/>
              <a:t>Vishnu</a:t>
            </a:r>
            <a:endParaRPr lang="en-US" sz="3600" dirty="0"/>
          </a:p>
        </p:txBody>
      </p:sp>
      <p:pic>
        <p:nvPicPr>
          <p:cNvPr id="9219" name="Content Placeholder 12" descr="VISHNU_cop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4600" y="963613"/>
            <a:ext cx="4330700" cy="5894387"/>
          </a:xfr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Modern Incarnation of Vishnu?</a:t>
            </a:r>
            <a:endParaRPr lang="en-US" dirty="0"/>
          </a:p>
        </p:txBody>
      </p:sp>
      <p:pic>
        <p:nvPicPr>
          <p:cNvPr id="10243" name="Content Placeholder 3" descr="vishnu gir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2266950"/>
            <a:ext cx="6462713" cy="4392613"/>
          </a:xfr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509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Shiva</a:t>
            </a:r>
            <a:endParaRPr lang="en-US" dirty="0"/>
          </a:p>
        </p:txBody>
      </p:sp>
      <p:pic>
        <p:nvPicPr>
          <p:cNvPr id="11267" name="Content Placeholder 3" descr="shiva_nataraj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1371600"/>
            <a:ext cx="4629150" cy="5467350"/>
          </a:xfr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602</TotalTime>
  <Words>516</Words>
  <Application>Microsoft Office PowerPoint</Application>
  <PresentationFormat>On-screen Show (4:3)</PresentationFormat>
  <Paragraphs>138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Black</vt:lpstr>
      <vt:lpstr>Wingdings</vt:lpstr>
      <vt:lpstr>Calibri</vt:lpstr>
      <vt:lpstr>Times New Roman</vt:lpstr>
      <vt:lpstr>Arial Unicode MS</vt:lpstr>
      <vt:lpstr>Glass Layers</vt:lpstr>
      <vt:lpstr>Hinduism and  Buddhism</vt:lpstr>
      <vt:lpstr>Hinduism:  Main Ideas</vt:lpstr>
      <vt:lpstr>Hinduism:</vt:lpstr>
      <vt:lpstr>Hinduism:</vt:lpstr>
      <vt:lpstr>Hinduism:  Beliefs </vt:lpstr>
      <vt:lpstr>Brahma</vt:lpstr>
      <vt:lpstr>Vishnu</vt:lpstr>
      <vt:lpstr>Modern Incarnation of Vishnu?</vt:lpstr>
      <vt:lpstr>Shiva</vt:lpstr>
      <vt:lpstr>Hinduism:  Karma &amp; Reincarnation</vt:lpstr>
      <vt:lpstr>Hinduism:</vt:lpstr>
      <vt:lpstr>Hinduism:   The Caste System</vt:lpstr>
      <vt:lpstr>Brahmins at Prayer</vt:lpstr>
      <vt:lpstr>Brahmins Studying</vt:lpstr>
      <vt:lpstr>Kshatriyas</vt:lpstr>
      <vt:lpstr>Vaishyas</vt:lpstr>
      <vt:lpstr>Sudras</vt:lpstr>
      <vt:lpstr>Dalit</vt:lpstr>
      <vt:lpstr> Hinduism: sacred texts Contain hymns and rituals </vt:lpstr>
      <vt:lpstr>Buddhism:  Main Ideas</vt:lpstr>
      <vt:lpstr>Buddha</vt:lpstr>
      <vt:lpstr>Slide 22</vt:lpstr>
      <vt:lpstr>Slide 23</vt:lpstr>
      <vt:lpstr>Buddhism:  Gautama</vt:lpstr>
      <vt:lpstr>Buddhism:  Attaining Enlightenment</vt:lpstr>
      <vt:lpstr>Buddhism:  Buddha’s teachings:</vt:lpstr>
      <vt:lpstr>Buddhism:  Eightfold Path</vt:lpstr>
      <vt:lpstr>Buddhism:  Eightfold Path</vt:lpstr>
      <vt:lpstr>Similarities </vt:lpstr>
      <vt:lpstr>Differences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 and  Buddhism</dc:title>
  <dc:creator>Jill Walker</dc:creator>
  <cp:lastModifiedBy>User</cp:lastModifiedBy>
  <cp:revision>34</cp:revision>
  <dcterms:created xsi:type="dcterms:W3CDTF">2004-11-18T01:12:11Z</dcterms:created>
  <dcterms:modified xsi:type="dcterms:W3CDTF">2009-11-05T18:25:19Z</dcterms:modified>
</cp:coreProperties>
</file>